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17"/>
  </p:notesMasterIdLst>
  <p:sldIdLst>
    <p:sldId id="256" r:id="rId2"/>
    <p:sldId id="257" r:id="rId3"/>
    <p:sldId id="258" r:id="rId4"/>
    <p:sldId id="266" r:id="rId5"/>
    <p:sldId id="260" r:id="rId6"/>
    <p:sldId id="261" r:id="rId7"/>
    <p:sldId id="267" r:id="rId8"/>
    <p:sldId id="268" r:id="rId9"/>
    <p:sldId id="263" r:id="rId10"/>
    <p:sldId id="269" r:id="rId11"/>
    <p:sldId id="270" r:id="rId12"/>
    <p:sldId id="259" r:id="rId13"/>
    <p:sldId id="272" r:id="rId14"/>
    <p:sldId id="273" r:id="rId15"/>
    <p:sldId id="265"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93" autoAdjust="0"/>
    <p:restoredTop sz="94660"/>
  </p:normalViewPr>
  <p:slideViewPr>
    <p:cSldViewPr snapToGrid="0">
      <p:cViewPr varScale="1">
        <p:scale>
          <a:sx n="92" d="100"/>
          <a:sy n="92" d="100"/>
        </p:scale>
        <p:origin x="84" y="3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6B55EF-8956-49D9-9027-A92E8491A418}" type="datetimeFigureOut">
              <a:rPr lang="en-US" smtClean="0"/>
              <a:t>9/24/2018</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A97E60-1E2A-42AE-9648-0AE9E80781C6}" type="slidenum">
              <a:rPr lang="en-US" smtClean="0"/>
              <a:t>‹#›</a:t>
            </a:fld>
            <a:endParaRPr lang="en-US" dirty="0"/>
          </a:p>
        </p:txBody>
      </p:sp>
    </p:spTree>
    <p:extLst>
      <p:ext uri="{BB962C8B-B14F-4D97-AF65-F5344CB8AC3E}">
        <p14:creationId xmlns:p14="http://schemas.microsoft.com/office/powerpoint/2010/main" val="17489439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6A97E60-1E2A-42AE-9648-0AE9E80781C6}" type="slidenum">
              <a:rPr lang="en-US" smtClean="0"/>
              <a:t>1</a:t>
            </a:fld>
            <a:endParaRPr lang="en-US" dirty="0"/>
          </a:p>
        </p:txBody>
      </p:sp>
    </p:spTree>
    <p:extLst>
      <p:ext uri="{BB962C8B-B14F-4D97-AF65-F5344CB8AC3E}">
        <p14:creationId xmlns:p14="http://schemas.microsoft.com/office/powerpoint/2010/main" val="19885725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6A97E60-1E2A-42AE-9648-0AE9E80781C6}" type="slidenum">
              <a:rPr lang="en-US" smtClean="0"/>
              <a:t>15</a:t>
            </a:fld>
            <a:endParaRPr lang="en-US" dirty="0"/>
          </a:p>
        </p:txBody>
      </p:sp>
    </p:spTree>
    <p:extLst>
      <p:ext uri="{BB962C8B-B14F-4D97-AF65-F5344CB8AC3E}">
        <p14:creationId xmlns:p14="http://schemas.microsoft.com/office/powerpoint/2010/main" val="34255944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9/24/2018</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9/24/2018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9/24/2018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9/24/2018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9/24/2018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9/24/2018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9/24/2018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smtClean="0"/>
              <a:pPr/>
              <a:t>9/24/2018</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smtClean="0"/>
              <a:pPr/>
              <a:t>9/24/2018</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237033"/>
            <a:ext cx="8637073" cy="2541431"/>
          </a:xfrm>
        </p:spPr>
        <p:txBody>
          <a:bodyPr>
            <a:normAutofit/>
          </a:bodyPr>
          <a:lstStyle/>
          <a:p>
            <a:r>
              <a:rPr lang="en-US" sz="4400" dirty="0"/>
              <a:t>Challenges to holding closely held business interests in trust</a:t>
            </a:r>
          </a:p>
        </p:txBody>
      </p:sp>
      <p:sp>
        <p:nvSpPr>
          <p:cNvPr id="3" name="Subtitle 2"/>
          <p:cNvSpPr>
            <a:spLocks noGrp="1"/>
          </p:cNvSpPr>
          <p:nvPr>
            <p:ph type="subTitle" idx="1"/>
          </p:nvPr>
        </p:nvSpPr>
        <p:spPr>
          <a:xfrm>
            <a:off x="2417780" y="3566160"/>
            <a:ext cx="8637072" cy="942665"/>
          </a:xfrm>
        </p:spPr>
        <p:txBody>
          <a:bodyPr>
            <a:normAutofit fontScale="62500" lnSpcReduction="20000"/>
          </a:bodyPr>
          <a:lstStyle/>
          <a:p>
            <a:r>
              <a:rPr lang="en-US" dirty="0"/>
              <a:t>Alexander J. Lyden-Horn, J.D., LL.M</a:t>
            </a:r>
          </a:p>
          <a:p>
            <a:r>
              <a:rPr lang="en-US" dirty="0"/>
              <a:t>Theresa L. Hughes</a:t>
            </a:r>
          </a:p>
          <a:p>
            <a:r>
              <a:rPr lang="en-US" dirty="0"/>
              <a:t>Todd M. Skobinsky</a:t>
            </a:r>
          </a:p>
        </p:txBody>
      </p:sp>
    </p:spTree>
    <p:extLst>
      <p:ext uri="{BB962C8B-B14F-4D97-AF65-F5344CB8AC3E}">
        <p14:creationId xmlns:p14="http://schemas.microsoft.com/office/powerpoint/2010/main" val="30644436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Ongoing administration: </a:t>
            </a:r>
            <a:br>
              <a:rPr lang="en-US" dirty="0"/>
            </a:br>
            <a:r>
              <a:rPr lang="en-US" dirty="0"/>
              <a:t>valuation</a:t>
            </a:r>
          </a:p>
        </p:txBody>
      </p:sp>
      <p:sp>
        <p:nvSpPr>
          <p:cNvPr id="3" name="Content Placeholder 2"/>
          <p:cNvSpPr>
            <a:spLocks noGrp="1"/>
          </p:cNvSpPr>
          <p:nvPr>
            <p:ph idx="1"/>
          </p:nvPr>
        </p:nvSpPr>
        <p:spPr/>
        <p:txBody>
          <a:bodyPr>
            <a:normAutofit fontScale="92500"/>
          </a:bodyPr>
          <a:lstStyle/>
          <a:p>
            <a:r>
              <a:rPr lang="en-US" dirty="0"/>
              <a:t>What responsibility does a directed trustee have with respect to the valuation of closely held entities?</a:t>
            </a:r>
          </a:p>
          <a:p>
            <a:r>
              <a:rPr lang="en-US" dirty="0"/>
              <a:t>Delaware Code</a:t>
            </a:r>
          </a:p>
          <a:p>
            <a:pPr lvl="1"/>
            <a:r>
              <a:rPr lang="en-US" dirty="0"/>
              <a:t>Under 12 </a:t>
            </a:r>
            <a:r>
              <a:rPr lang="en-US" u="sng" dirty="0"/>
              <a:t>Del</a:t>
            </a:r>
            <a:r>
              <a:rPr lang="en-US" dirty="0"/>
              <a:t>. </a:t>
            </a:r>
            <a:r>
              <a:rPr lang="en-US" u="sng" dirty="0"/>
              <a:t>C</a:t>
            </a:r>
            <a:r>
              <a:rPr lang="en-US" dirty="0"/>
              <a:t>. 3313(d), the term “investment decision” includes “with respect to nonpublicly traded investments, the valuation thereof.”</a:t>
            </a:r>
          </a:p>
          <a:p>
            <a:pPr lvl="1"/>
            <a:r>
              <a:rPr lang="en-US" dirty="0"/>
              <a:t>Under 12 </a:t>
            </a:r>
            <a:r>
              <a:rPr lang="en-US" u="sng" dirty="0"/>
              <a:t>Del</a:t>
            </a:r>
            <a:r>
              <a:rPr lang="en-US" dirty="0"/>
              <a:t>. </a:t>
            </a:r>
            <a:r>
              <a:rPr lang="en-US" u="sng" dirty="0"/>
              <a:t>C</a:t>
            </a:r>
            <a:r>
              <a:rPr lang="en-US" dirty="0"/>
              <a:t>. 3317, each co-fiduciary has a duty to “keep all of the other fiduciaries for the trust reasonably informed about the administration of the trust with respect to any specific duty or function being performed by such fiduciary to the extent that providing such information to the other fiduciaries is reasonably necessary for the other fiduciaries to perform their duties.”</a:t>
            </a:r>
          </a:p>
          <a:p>
            <a:endParaRPr lang="en-US" dirty="0"/>
          </a:p>
        </p:txBody>
      </p:sp>
    </p:spTree>
    <p:extLst>
      <p:ext uri="{BB962C8B-B14F-4D97-AF65-F5344CB8AC3E}">
        <p14:creationId xmlns:p14="http://schemas.microsoft.com/office/powerpoint/2010/main" val="577364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Ongoing administration: </a:t>
            </a:r>
            <a:br>
              <a:rPr lang="en-US" dirty="0"/>
            </a:br>
            <a:r>
              <a:rPr lang="en-US" dirty="0"/>
              <a:t>valuation</a:t>
            </a:r>
          </a:p>
        </p:txBody>
      </p:sp>
      <p:sp>
        <p:nvSpPr>
          <p:cNvPr id="3" name="Content Placeholder 2"/>
          <p:cNvSpPr>
            <a:spLocks noGrp="1"/>
          </p:cNvSpPr>
          <p:nvPr>
            <p:ph idx="1"/>
          </p:nvPr>
        </p:nvSpPr>
        <p:spPr/>
        <p:txBody>
          <a:bodyPr/>
          <a:lstStyle/>
          <a:p>
            <a:r>
              <a:rPr lang="en-US" dirty="0"/>
              <a:t>The Trust Instrument should:</a:t>
            </a:r>
          </a:p>
          <a:p>
            <a:pPr lvl="1"/>
            <a:r>
              <a:rPr lang="en-US" dirty="0"/>
              <a:t>Specifically define the investment advisor’s responsibility to provide values (and other relevant information) for trust-owned entities</a:t>
            </a:r>
          </a:p>
          <a:p>
            <a:pPr lvl="1"/>
            <a:r>
              <a:rPr lang="en-US" dirty="0"/>
              <a:t>Provide that the trustee may rely without liability upon such information</a:t>
            </a:r>
          </a:p>
          <a:p>
            <a:pPr lvl="1"/>
            <a:r>
              <a:rPr lang="en-US" dirty="0"/>
              <a:t>Release the trustee from liability for any failure to fulfill its duties if the investment advisor fails to provide it with any necessary information. </a:t>
            </a:r>
          </a:p>
          <a:p>
            <a:pPr lvl="1"/>
            <a:r>
              <a:rPr lang="en-US" dirty="0"/>
              <a:t>State explicitly that trustee shall have no obligation to independently value any non-marketable assets held by the trust. </a:t>
            </a:r>
          </a:p>
          <a:p>
            <a:pPr lvl="1"/>
            <a:endParaRPr lang="en-US" dirty="0"/>
          </a:p>
          <a:p>
            <a:pPr lvl="1"/>
            <a:endParaRPr lang="en-US" dirty="0"/>
          </a:p>
        </p:txBody>
      </p:sp>
    </p:spTree>
    <p:extLst>
      <p:ext uri="{BB962C8B-B14F-4D97-AF65-F5344CB8AC3E}">
        <p14:creationId xmlns:p14="http://schemas.microsoft.com/office/powerpoint/2010/main" val="42725695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Ongoing administration:  </a:t>
            </a:r>
            <a:br>
              <a:rPr lang="en-US" dirty="0"/>
            </a:br>
            <a:r>
              <a:rPr lang="en-US" dirty="0"/>
              <a:t>Financial Statements</a:t>
            </a:r>
          </a:p>
        </p:txBody>
      </p:sp>
      <p:sp>
        <p:nvSpPr>
          <p:cNvPr id="3" name="Content Placeholder 2"/>
          <p:cNvSpPr>
            <a:spLocks noGrp="1"/>
          </p:cNvSpPr>
          <p:nvPr>
            <p:ph idx="1"/>
          </p:nvPr>
        </p:nvSpPr>
        <p:spPr/>
        <p:txBody>
          <a:bodyPr>
            <a:normAutofit fontScale="85000" lnSpcReduction="10000"/>
          </a:bodyPr>
          <a:lstStyle/>
          <a:p>
            <a:r>
              <a:rPr lang="en-US" dirty="0"/>
              <a:t>If the trust is the sole owner of the entity, then the trust can be set up to receive all statements issued to the entity pertaining to its underlying investments.</a:t>
            </a:r>
          </a:p>
          <a:p>
            <a:r>
              <a:rPr lang="en-US" dirty="0"/>
              <a:t>If the trustee is to use financial statements to periodically update the entity value, there should be a standing order direction in place to do so.</a:t>
            </a:r>
          </a:p>
          <a:p>
            <a:r>
              <a:rPr lang="en-US" dirty="0"/>
              <a:t>The trustee should avoid any implied duty of oversight over the underlying activity of the entity</a:t>
            </a:r>
          </a:p>
          <a:p>
            <a:r>
              <a:rPr lang="en-US" dirty="0"/>
              <a:t>Again, the trustee should make it clear that any review or inquiry constitutes “administrative actions taken by the fiduciary solely to allow the fiduciary to perform those duties assigned to the fiduciary under the governing instrument” and do not “constitute an undertaking by the fiduciary to monitor the adviser or otherwise participate in actions within the scope of the adviser's authority” as set forth in 12 </a:t>
            </a:r>
            <a:r>
              <a:rPr lang="en-US" u="sng" dirty="0"/>
              <a:t>Del</a:t>
            </a:r>
            <a:r>
              <a:rPr lang="en-US" dirty="0"/>
              <a:t>. </a:t>
            </a:r>
            <a:r>
              <a:rPr lang="en-US" u="sng" dirty="0"/>
              <a:t>C</a:t>
            </a:r>
            <a:r>
              <a:rPr lang="en-US" dirty="0"/>
              <a:t>. 3313(e)</a:t>
            </a:r>
          </a:p>
          <a:p>
            <a:endParaRPr lang="en-US" dirty="0"/>
          </a:p>
          <a:p>
            <a:pPr lvl="3"/>
            <a:endParaRPr lang="en-US" dirty="0"/>
          </a:p>
          <a:p>
            <a:endParaRPr lang="en-US" dirty="0"/>
          </a:p>
          <a:p>
            <a:pPr lvl="2"/>
            <a:endParaRPr lang="en-US" dirty="0"/>
          </a:p>
          <a:p>
            <a:pPr lvl="3"/>
            <a:endParaRPr lang="en-US" dirty="0"/>
          </a:p>
          <a:p>
            <a:pPr marL="914400" lvl="2" indent="0">
              <a:buNone/>
            </a:pPr>
            <a:endParaRPr lang="en-US" dirty="0"/>
          </a:p>
        </p:txBody>
      </p:sp>
    </p:spTree>
    <p:extLst>
      <p:ext uri="{BB962C8B-B14F-4D97-AF65-F5344CB8AC3E}">
        <p14:creationId xmlns:p14="http://schemas.microsoft.com/office/powerpoint/2010/main" val="38226316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Ongoing Administration:</a:t>
            </a:r>
            <a:br>
              <a:rPr lang="en-US" dirty="0"/>
            </a:br>
            <a:r>
              <a:rPr lang="en-US" dirty="0"/>
              <a:t>entity transactions</a:t>
            </a:r>
          </a:p>
        </p:txBody>
      </p:sp>
      <p:sp>
        <p:nvSpPr>
          <p:cNvPr id="3" name="Content Placeholder 2"/>
          <p:cNvSpPr>
            <a:spLocks noGrp="1"/>
          </p:cNvSpPr>
          <p:nvPr>
            <p:ph idx="1"/>
          </p:nvPr>
        </p:nvSpPr>
        <p:spPr/>
        <p:txBody>
          <a:bodyPr>
            <a:normAutofit fontScale="92500" lnSpcReduction="20000"/>
          </a:bodyPr>
          <a:lstStyle/>
          <a:p>
            <a:r>
              <a:rPr lang="en-US" dirty="0"/>
              <a:t>Some families may not always respect the trust or the trustee’s role</a:t>
            </a:r>
          </a:p>
          <a:p>
            <a:pPr lvl="1"/>
            <a:r>
              <a:rPr lang="en-US" dirty="0"/>
              <a:t>Dividends and other distributions may by-pass the trust</a:t>
            </a:r>
          </a:p>
          <a:p>
            <a:pPr lvl="1"/>
            <a:r>
              <a:rPr lang="en-US" dirty="0"/>
              <a:t>Contributions from the grantor may be made directly to the entity</a:t>
            </a:r>
          </a:p>
          <a:p>
            <a:pPr lvl="1"/>
            <a:r>
              <a:rPr lang="en-US" dirty="0"/>
              <a:t>Trust power-holders may exercise authority and the trust might be “the last to know”</a:t>
            </a:r>
          </a:p>
          <a:p>
            <a:r>
              <a:rPr lang="en-US" dirty="0"/>
              <a:t>For the trust and entity structures to be respected (e.g., for tax and creditor protection purposes), legal formalities must be observed. </a:t>
            </a:r>
          </a:p>
          <a:p>
            <a:pPr lvl="1"/>
            <a:r>
              <a:rPr lang="en-US" dirty="0"/>
              <a:t>All payments to and from the entity must pass through the trust account. </a:t>
            </a:r>
          </a:p>
          <a:p>
            <a:pPr lvl="1"/>
            <a:r>
              <a:rPr lang="en-US" dirty="0"/>
              <a:t>Any transaction that creates a deemed transfer to or from the trust (e.g., constructive gift by direct payment of premiums) must be (i) properly documented and (ii) include the trust as a party on all such documentation.</a:t>
            </a:r>
          </a:p>
          <a:p>
            <a:endParaRPr lang="en-US" dirty="0"/>
          </a:p>
        </p:txBody>
      </p:sp>
    </p:spTree>
    <p:extLst>
      <p:ext uri="{BB962C8B-B14F-4D97-AF65-F5344CB8AC3E}">
        <p14:creationId xmlns:p14="http://schemas.microsoft.com/office/powerpoint/2010/main" val="10892701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Closing:	 </a:t>
            </a:r>
            <a:br>
              <a:rPr lang="en-US" dirty="0"/>
            </a:br>
            <a:r>
              <a:rPr lang="en-US" dirty="0"/>
              <a:t>transferring the entity	</a:t>
            </a:r>
          </a:p>
        </p:txBody>
      </p:sp>
      <p:sp>
        <p:nvSpPr>
          <p:cNvPr id="3" name="Content Placeholder 2"/>
          <p:cNvSpPr>
            <a:spLocks noGrp="1"/>
          </p:cNvSpPr>
          <p:nvPr>
            <p:ph idx="1"/>
          </p:nvPr>
        </p:nvSpPr>
        <p:spPr/>
        <p:txBody>
          <a:bodyPr/>
          <a:lstStyle/>
          <a:p>
            <a:r>
              <a:rPr lang="en-US" dirty="0"/>
              <a:t>If the trustee is being replaced, is a formal assignment document necessary for the entity interest?</a:t>
            </a:r>
          </a:p>
          <a:p>
            <a:r>
              <a:rPr lang="en-US" dirty="0"/>
              <a:t>Whose responsibility is it to ensure that the change in ownership/control is reflected on the records of the entity?</a:t>
            </a:r>
          </a:p>
          <a:p>
            <a:r>
              <a:rPr lang="en-US" dirty="0"/>
              <a:t>If the assignment is to a beneficiary as an exercise of the trustee’s distribution discretion, is a direction from the investment advisor required?</a:t>
            </a:r>
          </a:p>
          <a:p>
            <a:r>
              <a:rPr lang="en-US" dirty="0"/>
              <a:t>What should a trustee do if it is told the entity is “worthless” and/or the registration with the state has lapsed? Can it be simply taken off the books?</a:t>
            </a:r>
          </a:p>
          <a:p>
            <a:endParaRPr lang="en-US" dirty="0"/>
          </a:p>
        </p:txBody>
      </p:sp>
    </p:spTree>
    <p:extLst>
      <p:ext uri="{BB962C8B-B14F-4D97-AF65-F5344CB8AC3E}">
        <p14:creationId xmlns:p14="http://schemas.microsoft.com/office/powerpoint/2010/main" val="3695335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237033"/>
            <a:ext cx="8637073" cy="2541431"/>
          </a:xfrm>
        </p:spPr>
        <p:txBody>
          <a:bodyPr>
            <a:normAutofit/>
          </a:bodyPr>
          <a:lstStyle/>
          <a:p>
            <a:r>
              <a:rPr lang="en-US" sz="4400" dirty="0"/>
              <a:t>Questions</a:t>
            </a:r>
            <a:br>
              <a:rPr lang="en-US" sz="4400" dirty="0"/>
            </a:br>
            <a:endParaRPr lang="en-US" sz="4400" dirty="0"/>
          </a:p>
        </p:txBody>
      </p:sp>
      <p:sp>
        <p:nvSpPr>
          <p:cNvPr id="3" name="Subtitle 2"/>
          <p:cNvSpPr>
            <a:spLocks noGrp="1"/>
          </p:cNvSpPr>
          <p:nvPr>
            <p:ph type="subTitle" idx="1"/>
          </p:nvPr>
        </p:nvSpPr>
        <p:spPr>
          <a:xfrm>
            <a:off x="2417780" y="3566160"/>
            <a:ext cx="8637072" cy="942665"/>
          </a:xfrm>
        </p:spPr>
        <p:txBody>
          <a:bodyPr>
            <a:normAutofit fontScale="62500" lnSpcReduction="20000"/>
          </a:bodyPr>
          <a:lstStyle/>
          <a:p>
            <a:r>
              <a:rPr lang="en-US" dirty="0"/>
              <a:t>Alexander J. Lyden-Horn, J.D., LL.M</a:t>
            </a:r>
          </a:p>
          <a:p>
            <a:r>
              <a:rPr lang="en-US" dirty="0"/>
              <a:t>Theresa L. Hughes</a:t>
            </a:r>
          </a:p>
          <a:p>
            <a:r>
              <a:rPr lang="en-US" dirty="0"/>
              <a:t>Todd M. Skobinsky</a:t>
            </a:r>
          </a:p>
        </p:txBody>
      </p:sp>
    </p:spTree>
    <p:extLst>
      <p:ext uri="{BB962C8B-B14F-4D97-AF65-F5344CB8AC3E}">
        <p14:creationId xmlns:p14="http://schemas.microsoft.com/office/powerpoint/2010/main" val="597361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804519"/>
            <a:ext cx="9603275" cy="542143"/>
          </a:xfrm>
        </p:spPr>
        <p:txBody>
          <a:bodyPr/>
          <a:lstStyle/>
          <a:p>
            <a:r>
              <a:rPr lang="en-US" dirty="0"/>
              <a:t>Goals for this session</a:t>
            </a:r>
          </a:p>
        </p:txBody>
      </p:sp>
      <p:sp>
        <p:nvSpPr>
          <p:cNvPr id="3" name="Content Placeholder 2"/>
          <p:cNvSpPr>
            <a:spLocks noGrp="1"/>
          </p:cNvSpPr>
          <p:nvPr>
            <p:ph idx="1"/>
          </p:nvPr>
        </p:nvSpPr>
        <p:spPr/>
        <p:txBody>
          <a:bodyPr>
            <a:normAutofit lnSpcReduction="10000"/>
          </a:bodyPr>
          <a:lstStyle/>
          <a:p>
            <a:r>
              <a:rPr lang="en-US" sz="2800" dirty="0"/>
              <a:t>Assess and offer solutions to the challenges facing directed trustees holding closely held entities</a:t>
            </a:r>
          </a:p>
          <a:p>
            <a:r>
              <a:rPr lang="en-US" sz="3000" dirty="0"/>
              <a:t>Review the specific challenges presented by:</a:t>
            </a:r>
          </a:p>
          <a:p>
            <a:pPr lvl="1"/>
            <a:r>
              <a:rPr lang="en-US" sz="2800" dirty="0"/>
              <a:t>Onboarding</a:t>
            </a:r>
          </a:p>
          <a:p>
            <a:pPr lvl="1"/>
            <a:r>
              <a:rPr lang="en-US" sz="2800" dirty="0"/>
              <a:t>Ongoing Administration</a:t>
            </a:r>
          </a:p>
          <a:p>
            <a:pPr lvl="1"/>
            <a:r>
              <a:rPr lang="en-US" sz="2800" dirty="0"/>
              <a:t>Closing</a:t>
            </a:r>
          </a:p>
          <a:p>
            <a:pPr lvl="1"/>
            <a:endParaRPr lang="en-US" dirty="0"/>
          </a:p>
        </p:txBody>
      </p:sp>
    </p:spTree>
    <p:extLst>
      <p:ext uri="{BB962C8B-B14F-4D97-AF65-F5344CB8AC3E}">
        <p14:creationId xmlns:p14="http://schemas.microsoft.com/office/powerpoint/2010/main" val="281341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8" y="206002"/>
            <a:ext cx="9603275" cy="1049235"/>
          </a:xfrm>
        </p:spPr>
        <p:txBody>
          <a:bodyPr>
            <a:normAutofit/>
          </a:bodyPr>
          <a:lstStyle/>
          <a:p>
            <a:r>
              <a:rPr lang="en-US" dirty="0"/>
              <a:t>Onboarding:</a:t>
            </a:r>
            <a:br>
              <a:rPr lang="en-US" dirty="0"/>
            </a:br>
            <a:r>
              <a:rPr lang="en-US" dirty="0"/>
              <a:t>Pre-acceptance due diligence </a:t>
            </a:r>
          </a:p>
        </p:txBody>
      </p:sp>
      <p:sp>
        <p:nvSpPr>
          <p:cNvPr id="3" name="Content Placeholder 2"/>
          <p:cNvSpPr>
            <a:spLocks noGrp="1"/>
          </p:cNvSpPr>
          <p:nvPr>
            <p:ph idx="1"/>
          </p:nvPr>
        </p:nvSpPr>
        <p:spPr>
          <a:xfrm>
            <a:off x="1451579" y="1970116"/>
            <a:ext cx="9603275" cy="3496230"/>
          </a:xfrm>
        </p:spPr>
        <p:txBody>
          <a:bodyPr>
            <a:normAutofit fontScale="85000" lnSpcReduction="20000"/>
          </a:bodyPr>
          <a:lstStyle/>
          <a:p>
            <a:r>
              <a:rPr lang="en-US" dirty="0"/>
              <a:t>What is the appropriate amount of due diligence to perform prior to accepting a closely held entity? </a:t>
            </a:r>
          </a:p>
          <a:p>
            <a:r>
              <a:rPr lang="en-US" dirty="0"/>
              <a:t>The best time to ask for information is BEFORE you accept your role as trustee</a:t>
            </a:r>
          </a:p>
          <a:p>
            <a:pPr lvl="1"/>
            <a:r>
              <a:rPr lang="en-US" dirty="0"/>
              <a:t>Once trusteeship has been accepted, the trustee may have limited power to request information or reject a proposed transfer.</a:t>
            </a:r>
          </a:p>
          <a:p>
            <a:pPr lvl="1"/>
            <a:r>
              <a:rPr lang="en-US" dirty="0"/>
              <a:t>Requesting information before acceptance is less likely to create an implied duty of oversight over the entity. </a:t>
            </a:r>
          </a:p>
          <a:p>
            <a:r>
              <a:rPr lang="en-US" dirty="0"/>
              <a:t>Request Governing Agreements</a:t>
            </a:r>
          </a:p>
          <a:p>
            <a:pPr lvl="1"/>
            <a:r>
              <a:rPr lang="en-US" dirty="0"/>
              <a:t>Understand your role vis-à-vis the investment </a:t>
            </a:r>
          </a:p>
          <a:p>
            <a:pPr lvl="2"/>
            <a:r>
              <a:rPr lang="en-US" dirty="0"/>
              <a:t>Are there any rights or privileges associated with the investment?</a:t>
            </a:r>
          </a:p>
          <a:p>
            <a:pPr lvl="2"/>
            <a:r>
              <a:rPr lang="en-US" dirty="0"/>
              <a:t>Any ongoing responsibilities a corporate fiduciary might have in respect of the investment?</a:t>
            </a:r>
          </a:p>
          <a:p>
            <a:pPr lvl="1"/>
            <a:r>
              <a:rPr lang="en-US" dirty="0"/>
              <a:t>Ensure you don’t execute a direction that is contrary to the governing document</a:t>
            </a:r>
          </a:p>
          <a:p>
            <a:pPr lvl="1"/>
            <a:r>
              <a:rPr lang="en-US" dirty="0"/>
              <a:t>Proof of Ownership:  Signed LLC Operating Agreements, Assignments, Stock Certificates, etc.</a:t>
            </a:r>
          </a:p>
        </p:txBody>
      </p:sp>
    </p:spTree>
    <p:extLst>
      <p:ext uri="{BB962C8B-B14F-4D97-AF65-F5344CB8AC3E}">
        <p14:creationId xmlns:p14="http://schemas.microsoft.com/office/powerpoint/2010/main" val="25336285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804519"/>
            <a:ext cx="9603275" cy="1049235"/>
          </a:xfrm>
        </p:spPr>
        <p:txBody>
          <a:bodyPr/>
          <a:lstStyle/>
          <a:p>
            <a:r>
              <a:rPr lang="en-US" dirty="0"/>
              <a:t>onboarding: </a:t>
            </a:r>
            <a:br>
              <a:rPr lang="en-US" dirty="0"/>
            </a:br>
            <a:r>
              <a:rPr lang="en-US" dirty="0"/>
              <a:t>pre-acceptance due diligence</a:t>
            </a:r>
          </a:p>
        </p:txBody>
      </p:sp>
      <p:sp>
        <p:nvSpPr>
          <p:cNvPr id="3" name="Content Placeholder 2"/>
          <p:cNvSpPr>
            <a:spLocks noGrp="1"/>
          </p:cNvSpPr>
          <p:nvPr>
            <p:ph idx="1"/>
          </p:nvPr>
        </p:nvSpPr>
        <p:spPr/>
        <p:txBody>
          <a:bodyPr>
            <a:normAutofit fontScale="92500" lnSpcReduction="20000"/>
          </a:bodyPr>
          <a:lstStyle/>
          <a:p>
            <a:r>
              <a:rPr lang="en-US" dirty="0"/>
              <a:t>Sample Due Diligence List:</a:t>
            </a:r>
          </a:p>
          <a:p>
            <a:pPr lvl="1"/>
            <a:r>
              <a:rPr lang="en-US" dirty="0"/>
              <a:t>Copies of all governing documents (e.g., operating agreement, certification of formation)</a:t>
            </a:r>
          </a:p>
          <a:p>
            <a:pPr lvl="1"/>
            <a:r>
              <a:rPr lang="en-US" dirty="0"/>
              <a:t>Names and contact information for all managers/directors</a:t>
            </a:r>
          </a:p>
          <a:p>
            <a:pPr lvl="1"/>
            <a:r>
              <a:rPr lang="en-US" dirty="0"/>
              <a:t>A list of assets and liabilities of the entity</a:t>
            </a:r>
          </a:p>
          <a:p>
            <a:pPr lvl="1"/>
            <a:r>
              <a:rPr lang="en-US" dirty="0"/>
              <a:t>A description of the business of the entity and its activities</a:t>
            </a:r>
          </a:p>
          <a:p>
            <a:pPr lvl="1"/>
            <a:r>
              <a:rPr lang="en-US" dirty="0"/>
              <a:t>A description of the tax status of the entity and, if applicable, contact information for the paid preparer/CPA who will be preparing the entity’s returns</a:t>
            </a:r>
          </a:p>
          <a:p>
            <a:pPr lvl="1"/>
            <a:r>
              <a:rPr lang="en-US" dirty="0"/>
              <a:t>If possible, the identity of all other beneficial owners </a:t>
            </a:r>
          </a:p>
          <a:p>
            <a:pPr lvl="1"/>
            <a:r>
              <a:rPr lang="en-US" dirty="0"/>
              <a:t>If there are multiple entity layers, an organizational chart</a:t>
            </a:r>
          </a:p>
          <a:p>
            <a:r>
              <a:rPr lang="en-US" dirty="0"/>
              <a:t>Should the above information also be requested for all subsidiary entities?</a:t>
            </a:r>
          </a:p>
          <a:p>
            <a:pPr lvl="1"/>
            <a:endParaRPr lang="en-US" dirty="0"/>
          </a:p>
          <a:p>
            <a:endParaRPr lang="en-US" dirty="0"/>
          </a:p>
        </p:txBody>
      </p:sp>
    </p:spTree>
    <p:extLst>
      <p:ext uri="{BB962C8B-B14F-4D97-AF65-F5344CB8AC3E}">
        <p14:creationId xmlns:p14="http://schemas.microsoft.com/office/powerpoint/2010/main" val="36219684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Onboarding:</a:t>
            </a:r>
            <a:br>
              <a:rPr lang="en-US" dirty="0"/>
            </a:br>
            <a:r>
              <a:rPr lang="en-US" dirty="0"/>
              <a:t>risk Assessment</a:t>
            </a:r>
          </a:p>
        </p:txBody>
      </p:sp>
      <p:sp>
        <p:nvSpPr>
          <p:cNvPr id="3" name="Content Placeholder 2"/>
          <p:cNvSpPr>
            <a:spLocks noGrp="1"/>
          </p:cNvSpPr>
          <p:nvPr>
            <p:ph idx="1"/>
          </p:nvPr>
        </p:nvSpPr>
        <p:spPr/>
        <p:txBody>
          <a:bodyPr/>
          <a:lstStyle/>
          <a:p>
            <a:r>
              <a:rPr lang="en-US" dirty="0"/>
              <a:t>What does the company do?  Does the business or industry in which the company operates pose a risk to the corporate fiduciary’s franchise?</a:t>
            </a:r>
          </a:p>
          <a:p>
            <a:r>
              <a:rPr lang="en-US" dirty="0"/>
              <a:t>What is the tax status of the corporate entity?  Are all required returns filed and current?  Does the corporate trustee have an obligation to monitor? </a:t>
            </a:r>
          </a:p>
          <a:p>
            <a:r>
              <a:rPr lang="en-US" dirty="0"/>
              <a:t>History of litigation, fines, sanctions or other issues of concern?</a:t>
            </a:r>
          </a:p>
          <a:p>
            <a:r>
              <a:rPr lang="en-US" dirty="0"/>
              <a:t>Any contingent liabilities?</a:t>
            </a:r>
          </a:p>
          <a:p>
            <a:endParaRPr lang="en-US" dirty="0"/>
          </a:p>
        </p:txBody>
      </p:sp>
    </p:spTree>
    <p:extLst>
      <p:ext uri="{BB962C8B-B14F-4D97-AF65-F5344CB8AC3E}">
        <p14:creationId xmlns:p14="http://schemas.microsoft.com/office/powerpoint/2010/main" val="12737500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Bridge the terms of the trust to the operating entity</a:t>
            </a:r>
          </a:p>
        </p:txBody>
      </p:sp>
      <p:sp>
        <p:nvSpPr>
          <p:cNvPr id="3" name="Content Placeholder 2"/>
          <p:cNvSpPr>
            <a:spLocks noGrp="1"/>
          </p:cNvSpPr>
          <p:nvPr>
            <p:ph idx="1"/>
          </p:nvPr>
        </p:nvSpPr>
        <p:spPr/>
        <p:txBody>
          <a:bodyPr/>
          <a:lstStyle/>
          <a:p>
            <a:r>
              <a:rPr lang="en-US" dirty="0"/>
              <a:t>Do the terms of the corporate governing instrument confer certain rights and privileges to the shareholder?</a:t>
            </a:r>
          </a:p>
          <a:p>
            <a:r>
              <a:rPr lang="en-US" dirty="0"/>
              <a:t>Under the terms of the trust and if directed, is it clear that the corporate trustee should not exercise discretion (i.e., vote a proxy) as it relates to the company?</a:t>
            </a:r>
          </a:p>
          <a:p>
            <a:r>
              <a:rPr lang="en-US" dirty="0"/>
              <a:t>What happens if the Manager (who is your client) is no longer able or willing to serve?</a:t>
            </a:r>
          </a:p>
          <a:p>
            <a:pPr lvl="1"/>
            <a:r>
              <a:rPr lang="en-US" dirty="0"/>
              <a:t>Ensure the terms of the trust outlines the mechanism to appoint a successor manager to that the trustee is not thrust into a position of management/control</a:t>
            </a:r>
          </a:p>
        </p:txBody>
      </p:sp>
    </p:spTree>
    <p:extLst>
      <p:ext uri="{BB962C8B-B14F-4D97-AF65-F5344CB8AC3E}">
        <p14:creationId xmlns:p14="http://schemas.microsoft.com/office/powerpoint/2010/main" val="3930896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onboarding: </a:t>
            </a:r>
            <a:br>
              <a:rPr lang="en-US" dirty="0"/>
            </a:br>
            <a:r>
              <a:rPr lang="en-US" dirty="0"/>
              <a:t>Entity document review	</a:t>
            </a:r>
          </a:p>
        </p:txBody>
      </p:sp>
      <p:sp>
        <p:nvSpPr>
          <p:cNvPr id="3" name="Content Placeholder 2"/>
          <p:cNvSpPr>
            <a:spLocks noGrp="1"/>
          </p:cNvSpPr>
          <p:nvPr>
            <p:ph idx="1"/>
          </p:nvPr>
        </p:nvSpPr>
        <p:spPr/>
        <p:txBody>
          <a:bodyPr/>
          <a:lstStyle/>
          <a:p>
            <a:r>
              <a:rPr lang="en-US" dirty="0"/>
              <a:t>The trustee should be certain of its rights and responsibilities as an owner under the governing documents of the entity.</a:t>
            </a:r>
          </a:p>
          <a:p>
            <a:r>
              <a:rPr lang="en-US" dirty="0"/>
              <a:t>If management responsibility is not desired, the entity governing documents must clearly provide for the appointment of a successor manager/director in the event of a vacancy.</a:t>
            </a:r>
          </a:p>
          <a:p>
            <a:r>
              <a:rPr lang="en-US" dirty="0"/>
              <a:t>The assignment/transfer documents must meet any requirements or limitations set forth in the governing documents (e.g., consent requirements, rights of first refusal)</a:t>
            </a:r>
          </a:p>
          <a:p>
            <a:r>
              <a:rPr lang="en-US" dirty="0"/>
              <a:t>The trust must meet any restrictions on permissible owners</a:t>
            </a:r>
          </a:p>
        </p:txBody>
      </p:sp>
    </p:spTree>
    <p:extLst>
      <p:ext uri="{BB962C8B-B14F-4D97-AF65-F5344CB8AC3E}">
        <p14:creationId xmlns:p14="http://schemas.microsoft.com/office/powerpoint/2010/main" val="666071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onboarding: </a:t>
            </a:r>
            <a:br>
              <a:rPr lang="en-US" dirty="0"/>
            </a:br>
            <a:r>
              <a:rPr lang="en-US" dirty="0"/>
              <a:t>trust instrument review	</a:t>
            </a:r>
          </a:p>
        </p:txBody>
      </p:sp>
      <p:sp>
        <p:nvSpPr>
          <p:cNvPr id="3" name="Content Placeholder 2"/>
          <p:cNvSpPr>
            <a:spLocks noGrp="1"/>
          </p:cNvSpPr>
          <p:nvPr>
            <p:ph idx="1"/>
          </p:nvPr>
        </p:nvSpPr>
        <p:spPr/>
        <p:txBody>
          <a:bodyPr>
            <a:normAutofit fontScale="85000" lnSpcReduction="20000"/>
          </a:bodyPr>
          <a:lstStyle/>
          <a:p>
            <a:r>
              <a:rPr lang="en-US" dirty="0"/>
              <a:t>If the trustee knows that a proposed trust will hold a closely held entity, then the trust instrument can be tailored specifically for this purpose</a:t>
            </a:r>
          </a:p>
          <a:p>
            <a:r>
              <a:rPr lang="en-US" dirty="0"/>
              <a:t>The trust instrument should define clearly the trustee’s and investment advisor’s respective responsibilities with respect to closely held entities, including with respect to:</a:t>
            </a:r>
          </a:p>
          <a:p>
            <a:pPr lvl="1"/>
            <a:r>
              <a:rPr lang="en-US" dirty="0"/>
              <a:t>Management</a:t>
            </a:r>
          </a:p>
          <a:p>
            <a:pPr lvl="1"/>
            <a:r>
              <a:rPr lang="en-US" dirty="0"/>
              <a:t>Valuation</a:t>
            </a:r>
          </a:p>
          <a:p>
            <a:pPr lvl="1"/>
            <a:r>
              <a:rPr lang="en-US" dirty="0"/>
              <a:t>Ongoing administrative functions (e.g., voting proxies, responding to capital calls)</a:t>
            </a:r>
          </a:p>
          <a:p>
            <a:r>
              <a:rPr lang="en-US" dirty="0"/>
              <a:t>The trust instrument should make it clear that the directed trustee has no duty to:</a:t>
            </a:r>
          </a:p>
          <a:p>
            <a:pPr lvl="1"/>
            <a:r>
              <a:rPr lang="en-US" dirty="0"/>
              <a:t>Monitor or account for activity that takes place within the entity</a:t>
            </a:r>
          </a:p>
          <a:p>
            <a:pPr lvl="1"/>
            <a:r>
              <a:rPr lang="en-US" dirty="0"/>
              <a:t>Verify independently any valuation provided by the investment advisor </a:t>
            </a:r>
          </a:p>
          <a:p>
            <a:pPr lvl="1"/>
            <a:r>
              <a:rPr lang="en-US" dirty="0"/>
              <a:t>Vote proxies or take any other actions with respect to the entity absent an express direction</a:t>
            </a:r>
          </a:p>
          <a:p>
            <a:pPr lvl="1"/>
            <a:endParaRPr lang="en-US" dirty="0"/>
          </a:p>
          <a:p>
            <a:pPr lvl="2"/>
            <a:endParaRPr lang="en-US" dirty="0"/>
          </a:p>
        </p:txBody>
      </p:sp>
    </p:spTree>
    <p:extLst>
      <p:ext uri="{BB962C8B-B14F-4D97-AF65-F5344CB8AC3E}">
        <p14:creationId xmlns:p14="http://schemas.microsoft.com/office/powerpoint/2010/main" val="21705037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Ongoing administration:</a:t>
            </a:r>
            <a:br>
              <a:rPr lang="en-US" dirty="0"/>
            </a:br>
            <a:r>
              <a:rPr lang="en-US" dirty="0"/>
              <a:t>Directed actions</a:t>
            </a:r>
          </a:p>
        </p:txBody>
      </p:sp>
      <p:sp>
        <p:nvSpPr>
          <p:cNvPr id="3" name="Content Placeholder 2"/>
          <p:cNvSpPr>
            <a:spLocks noGrp="1"/>
          </p:cNvSpPr>
          <p:nvPr>
            <p:ph idx="1"/>
          </p:nvPr>
        </p:nvSpPr>
        <p:spPr/>
        <p:txBody>
          <a:bodyPr>
            <a:normAutofit fontScale="92500" lnSpcReduction="20000"/>
          </a:bodyPr>
          <a:lstStyle/>
          <a:p>
            <a:r>
              <a:rPr lang="en-US" dirty="0"/>
              <a:t>What is a directed trustee’s responsibility with respect to review of documents presented for execution?</a:t>
            </a:r>
          </a:p>
          <a:p>
            <a:r>
              <a:rPr lang="en-US" dirty="0"/>
              <a:t>Does a trustee have the authority to refuse to carry out a directed action?</a:t>
            </a:r>
          </a:p>
          <a:p>
            <a:r>
              <a:rPr lang="en-US" dirty="0"/>
              <a:t>Once the entity has been transferred by the trust, does the trustee have any ongoing responsibilities absent further direction (e.g., voting proxies)? </a:t>
            </a:r>
          </a:p>
          <a:p>
            <a:r>
              <a:rPr lang="en-US" dirty="0"/>
              <a:t>The trustee should make it clear that any review or inquiry constitute “administrative actions taken by the fiduciary solely to allow the fiduciary to perform those duties assigned to the fiduciary under the governing instrument” and do not “constitute an undertaking by the fiduciary to monitor the adviser or otherwise participate in actions within the scope of the adviser's authority” as set forth in 12 </a:t>
            </a:r>
            <a:r>
              <a:rPr lang="en-US" u="sng" dirty="0"/>
              <a:t>Del</a:t>
            </a:r>
            <a:r>
              <a:rPr lang="en-US" dirty="0"/>
              <a:t>. </a:t>
            </a:r>
            <a:r>
              <a:rPr lang="en-US" u="sng" dirty="0"/>
              <a:t>C</a:t>
            </a:r>
            <a:r>
              <a:rPr lang="en-US" dirty="0"/>
              <a:t>. 3313(e)</a:t>
            </a:r>
          </a:p>
          <a:p>
            <a:endParaRPr lang="en-US" dirty="0"/>
          </a:p>
        </p:txBody>
      </p:sp>
    </p:spTree>
    <p:extLst>
      <p:ext uri="{BB962C8B-B14F-4D97-AF65-F5344CB8AC3E}">
        <p14:creationId xmlns:p14="http://schemas.microsoft.com/office/powerpoint/2010/main" val="571234517"/>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TM10001114[[fn=Gallery]]</Template>
  <TotalTime>2342</TotalTime>
  <Words>1468</Words>
  <Application>Microsoft Office PowerPoint</Application>
  <PresentationFormat>Widescreen</PresentationFormat>
  <Paragraphs>100</Paragraphs>
  <Slides>15</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Gill Sans MT</vt:lpstr>
      <vt:lpstr>Gallery</vt:lpstr>
      <vt:lpstr>Challenges to holding closely held business interests in trust</vt:lpstr>
      <vt:lpstr>Goals for this session</vt:lpstr>
      <vt:lpstr>Onboarding: Pre-acceptance due diligence </vt:lpstr>
      <vt:lpstr>onboarding:  pre-acceptance due diligence</vt:lpstr>
      <vt:lpstr>Onboarding: risk Assessment</vt:lpstr>
      <vt:lpstr>Bridge the terms of the trust to the operating entity</vt:lpstr>
      <vt:lpstr>onboarding:  Entity document review </vt:lpstr>
      <vt:lpstr>onboarding:  trust instrument review </vt:lpstr>
      <vt:lpstr>Ongoing administration: Directed actions</vt:lpstr>
      <vt:lpstr>Ongoing administration:  valuation</vt:lpstr>
      <vt:lpstr>Ongoing administration:  valuation</vt:lpstr>
      <vt:lpstr>Ongoing administration:   Financial Statements</vt:lpstr>
      <vt:lpstr>Ongoing Administration: entity transactions</vt:lpstr>
      <vt:lpstr>Closing:   transferring the entity </vt:lpstr>
      <vt:lpstr>Questions </vt:lpstr>
    </vt:vector>
  </TitlesOfParts>
  <Company>Citigroup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Challenges to holding closely held business interests in trust</dc:title>
  <dc:creator>Skobinsky, Todd [ICG-CPB]</dc:creator>
  <cp:lastModifiedBy>Greg Koseluk</cp:lastModifiedBy>
  <cp:revision>52</cp:revision>
  <dcterms:created xsi:type="dcterms:W3CDTF">2018-09-07T19:25:45Z</dcterms:created>
  <dcterms:modified xsi:type="dcterms:W3CDTF">2018-09-24T10:36:54Z</dcterms:modified>
</cp:coreProperties>
</file>